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8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94"/>
  </p:normalViewPr>
  <p:slideViewPr>
    <p:cSldViewPr snapToGrid="0" snapToObjects="1" showGuides="1">
      <p:cViewPr varScale="1">
        <p:scale>
          <a:sx n="114" d="100"/>
          <a:sy n="114" d="100"/>
        </p:scale>
        <p:origin x="47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2C532-940A-DD44-9F62-031B0B579334}" type="datetimeFigureOut">
              <a:rPr lang="it-IT" smtClean="0"/>
              <a:t>04/11/2022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2E4FE-120C-B242-A212-0946A31E4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18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DFEA2EF-94A8-5BBF-6D31-F3CA6C22ED2E}"/>
              </a:ext>
            </a:extLst>
          </p:cNvPr>
          <p:cNvSpPr/>
          <p:nvPr userDrawn="1"/>
        </p:nvSpPr>
        <p:spPr>
          <a:xfrm>
            <a:off x="0" y="5586984"/>
            <a:ext cx="12390120" cy="1362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865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1920EC-171A-6740-8E8A-193003D2E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359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1920EC-171A-6740-8E8A-193003D2E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4E94AE48-2505-CD04-0639-579819A5D888}"/>
              </a:ext>
            </a:extLst>
          </p:cNvPr>
          <p:cNvSpPr/>
          <p:nvPr userDrawn="1"/>
        </p:nvSpPr>
        <p:spPr>
          <a:xfrm>
            <a:off x="-99060" y="1088136"/>
            <a:ext cx="12390120" cy="5952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1BBDCBB-7311-9F7B-DA05-9EAC2F24D4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8985" b="69421"/>
          <a:stretch/>
        </p:blipFill>
        <p:spPr>
          <a:xfrm>
            <a:off x="0" y="6245749"/>
            <a:ext cx="12192000" cy="79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7980AE7-AE8C-2A4D-8A29-AC025A189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10325" y="6176963"/>
            <a:ext cx="5400675" cy="3159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  <a:latin typeface="Barlow" pitchFamily="2" charset="77"/>
                <a:cs typeface="Rubik" pitchFamily="2" charset="-79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955CF5-DBC1-BC40-87DE-C54F6E243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07536" y="368300"/>
            <a:ext cx="2303464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500">
                <a:solidFill>
                  <a:schemeClr val="tx1"/>
                </a:solidFill>
                <a:latin typeface="Barlow" pitchFamily="2" charset="77"/>
                <a:cs typeface="Rubik" pitchFamily="2" charset="-79"/>
              </a:defRPr>
            </a:lvl1pPr>
          </a:lstStyle>
          <a:p>
            <a:fld id="{0F931D00-5D80-614D-8607-0D796DED36A3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E42C8B0-7CD1-E73A-5777-83E06497053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cap="all" baseline="0">
          <a:solidFill>
            <a:schemeClr val="tx1"/>
          </a:solidFill>
          <a:latin typeface="Barlow" pitchFamily="2" charset="77"/>
          <a:ea typeface="+mj-ea"/>
          <a:cs typeface="Rubik" pitchFamily="2" charset="-79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Barlow" pitchFamily="2" charset="77"/>
          <a:ea typeface="+mn-ea"/>
          <a:cs typeface="Rubik" pitchFamily="2" charset="-79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Barlow" pitchFamily="2" charset="77"/>
          <a:ea typeface="+mn-ea"/>
          <a:cs typeface="Rubik" pitchFamily="2" charset="-79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Barlow" pitchFamily="2" charset="77"/>
          <a:ea typeface="+mn-ea"/>
          <a:cs typeface="Rubik" pitchFamily="2" charset="-79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Barlow" pitchFamily="2" charset="77"/>
          <a:ea typeface="+mn-ea"/>
          <a:cs typeface="Rubik" pitchFamily="2" charset="-79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Barlow" pitchFamily="2" charset="77"/>
          <a:ea typeface="+mn-ea"/>
          <a:cs typeface="Rubik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pos="1685" userDrawn="1">
          <p15:clr>
            <a:srgbClr val="F26B43"/>
          </p15:clr>
        </p15:guide>
        <p15:guide id="6" orient="horz" pos="1181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3613" userDrawn="1">
          <p15:clr>
            <a:srgbClr val="F26B43"/>
          </p15:clr>
        </p15:guide>
        <p15:guide id="9" pos="4067" userDrawn="1">
          <p15:clr>
            <a:srgbClr val="F26B43"/>
          </p15:clr>
        </p15:guide>
        <p15:guide id="10" pos="5541" userDrawn="1">
          <p15:clr>
            <a:srgbClr val="F26B43"/>
          </p15:clr>
        </p15:guide>
        <p15:guide id="11" pos="5995" userDrawn="1">
          <p15:clr>
            <a:srgbClr val="F26B43"/>
          </p15:clr>
        </p15:guide>
        <p15:guide id="12" orient="horz" pos="38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3">
            <a:extLst>
              <a:ext uri="{FF2B5EF4-FFF2-40B4-BE49-F238E27FC236}">
                <a16:creationId xmlns:a16="http://schemas.microsoft.com/office/drawing/2014/main" id="{1707B645-8360-C90C-756B-0851BFCD28D1}"/>
              </a:ext>
            </a:extLst>
          </p:cNvPr>
          <p:cNvSpPr txBox="1">
            <a:spLocks/>
          </p:cNvSpPr>
          <p:nvPr/>
        </p:nvSpPr>
        <p:spPr>
          <a:xfrm>
            <a:off x="371475" y="2969140"/>
            <a:ext cx="11449050" cy="7632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tx1"/>
                </a:solidFill>
                <a:latin typeface="Barlow" pitchFamily="2" charset="77"/>
                <a:ea typeface="+mj-ea"/>
                <a:cs typeface="Rubik" pitchFamily="2" charset="-79"/>
              </a:defRPr>
            </a:lvl1pPr>
          </a:lstStyle>
          <a:p>
            <a:pPr algn="ctr"/>
            <a:r>
              <a:rPr lang="it-IT" sz="4000" b="1" spc="300" dirty="0">
                <a:solidFill>
                  <a:srgbClr val="FFFFFF"/>
                </a:solidFill>
                <a:effectLst/>
                <a:latin typeface="Helvetica" pitchFamily="2" charset="0"/>
              </a:rPr>
              <a:t>Nome azienda</a:t>
            </a:r>
          </a:p>
        </p:txBody>
      </p:sp>
      <p:sp>
        <p:nvSpPr>
          <p:cNvPr id="14" name="Titolo 3">
            <a:extLst>
              <a:ext uri="{FF2B5EF4-FFF2-40B4-BE49-F238E27FC236}">
                <a16:creationId xmlns:a16="http://schemas.microsoft.com/office/drawing/2014/main" id="{415B582D-C35D-E9EA-8787-416436470308}"/>
              </a:ext>
            </a:extLst>
          </p:cNvPr>
          <p:cNvSpPr txBox="1">
            <a:spLocks/>
          </p:cNvSpPr>
          <p:nvPr/>
        </p:nvSpPr>
        <p:spPr>
          <a:xfrm>
            <a:off x="4871755" y="3831021"/>
            <a:ext cx="2448490" cy="260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tx1"/>
                </a:solidFill>
                <a:latin typeface="Barlow" pitchFamily="2" charset="77"/>
                <a:ea typeface="+mj-ea"/>
                <a:cs typeface="Rubik" pitchFamily="2" charset="-79"/>
              </a:defRPr>
            </a:lvl1pPr>
          </a:lstStyle>
          <a:p>
            <a:pPr algn="ctr"/>
            <a:r>
              <a:rPr lang="it-IT" sz="1600" cap="none" dirty="0">
                <a:solidFill>
                  <a:srgbClr val="FFFFFF"/>
                </a:solidFill>
                <a:effectLst/>
                <a:latin typeface="Helvetica" pitchFamily="2" charset="0"/>
              </a:rPr>
              <a:t>Data e luogo evento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4583F99-E4CE-642C-E79B-CE0101B9EB5B}"/>
              </a:ext>
            </a:extLst>
          </p:cNvPr>
          <p:cNvSpPr txBox="1"/>
          <p:nvPr/>
        </p:nvSpPr>
        <p:spPr>
          <a:xfrm>
            <a:off x="1834180" y="1600950"/>
            <a:ext cx="8523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678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13° GIORNATA NAZIONALE DELLE PICCOLE E MEDIE IMPRESE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0A1D29A-53E2-D9AD-5FCB-186D9D11F0AE}"/>
              </a:ext>
            </a:extLst>
          </p:cNvPr>
          <p:cNvSpPr txBox="1"/>
          <p:nvPr/>
        </p:nvSpPr>
        <p:spPr>
          <a:xfrm>
            <a:off x="2276585" y="1949767"/>
            <a:ext cx="778181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678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PMI DAY – INDUSTRIAMOCI 2022</a:t>
            </a:r>
          </a:p>
          <a:p>
            <a:pPr algn="ctr"/>
            <a:endParaRPr lang="it-IT" sz="900" b="1" dirty="0">
              <a:solidFill>
                <a:srgbClr val="678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800" b="1" dirty="0">
                <a:solidFill>
                  <a:srgbClr val="678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Focus: La bellezza del saper fare italiano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C4C6F13-277A-131A-9713-3A45ACF7BE18}"/>
              </a:ext>
            </a:extLst>
          </p:cNvPr>
          <p:cNvSpPr txBox="1"/>
          <p:nvPr/>
        </p:nvSpPr>
        <p:spPr>
          <a:xfrm>
            <a:off x="350350" y="3252691"/>
            <a:ext cx="11449049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È la giornata in cui le piccole e medie imprese di Confindustria aprono le porte a studenti, insegnanti e comunità locali per mostrare come si svolge l’attività produttiva e per raccontare storia, conquiste e progetti futuri dell’azienda.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Font typeface="Wingdings" pitchFamily="2" charset="2"/>
              <a:buNone/>
            </a:pPr>
            <a:endParaRPr lang="it-I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L’iniziativa è stata lanciata da Piccola Industria Confindustria nel 2010 e da allora ha portato più di 380.000 giovani a diretto contatto con il mondo e con i valori della piccola e media impresa.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Font typeface="Wingdings" pitchFamily="2" charset="2"/>
              <a:buNone/>
            </a:pP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Font typeface="Wingdings" pitchFamily="2" charset="2"/>
              <a:buNone/>
            </a:pPr>
            <a:endParaRPr lang="it-I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A009D0B-C35A-DEA1-2524-3B8D0C20B239}"/>
              </a:ext>
            </a:extLst>
          </p:cNvPr>
          <p:cNvSpPr txBox="1"/>
          <p:nvPr/>
        </p:nvSpPr>
        <p:spPr>
          <a:xfrm>
            <a:off x="2674938" y="5068450"/>
            <a:ext cx="684212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it-IT" sz="1800" b="1" dirty="0" err="1">
                <a:solidFill>
                  <a:srgbClr val="678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www.confindustria.it</a:t>
            </a:r>
            <a:r>
              <a:rPr lang="it-IT" sz="1800" b="1" dirty="0">
                <a:solidFill>
                  <a:srgbClr val="678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sz="1800" b="1" dirty="0" err="1">
                <a:solidFill>
                  <a:srgbClr val="678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pmiday.htm</a:t>
            </a:r>
            <a:endParaRPr lang="it-IT" sz="1800" b="1" dirty="0">
              <a:solidFill>
                <a:srgbClr val="678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F2E8A5C-EF89-2EC3-4A88-25BA563D4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57" y="239046"/>
            <a:ext cx="2758289" cy="72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66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3">
            <a:extLst>
              <a:ext uri="{FF2B5EF4-FFF2-40B4-BE49-F238E27FC236}">
                <a16:creationId xmlns:a16="http://schemas.microsoft.com/office/drawing/2014/main" id="{1707B645-8360-C90C-756B-0851BFCD28D1}"/>
              </a:ext>
            </a:extLst>
          </p:cNvPr>
          <p:cNvSpPr txBox="1">
            <a:spLocks/>
          </p:cNvSpPr>
          <p:nvPr/>
        </p:nvSpPr>
        <p:spPr>
          <a:xfrm>
            <a:off x="371475" y="2969140"/>
            <a:ext cx="11449050" cy="7632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tx1"/>
                </a:solidFill>
                <a:latin typeface="Barlow" pitchFamily="2" charset="77"/>
                <a:ea typeface="+mj-ea"/>
                <a:cs typeface="Rubik" pitchFamily="2" charset="-79"/>
              </a:defRPr>
            </a:lvl1pPr>
          </a:lstStyle>
          <a:p>
            <a:pPr algn="ctr"/>
            <a:r>
              <a:rPr lang="it-IT" sz="4000" b="1" spc="3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Nome SCUOLA</a:t>
            </a:r>
          </a:p>
        </p:txBody>
      </p:sp>
      <p:sp>
        <p:nvSpPr>
          <p:cNvPr id="14" name="Titolo 3">
            <a:extLst>
              <a:ext uri="{FF2B5EF4-FFF2-40B4-BE49-F238E27FC236}">
                <a16:creationId xmlns:a16="http://schemas.microsoft.com/office/drawing/2014/main" id="{415B582D-C35D-E9EA-8787-416436470308}"/>
              </a:ext>
            </a:extLst>
          </p:cNvPr>
          <p:cNvSpPr txBox="1">
            <a:spLocks/>
          </p:cNvSpPr>
          <p:nvPr/>
        </p:nvSpPr>
        <p:spPr>
          <a:xfrm>
            <a:off x="4871755" y="3831021"/>
            <a:ext cx="2448490" cy="260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tx1"/>
                </a:solidFill>
                <a:latin typeface="Barlow" pitchFamily="2" charset="77"/>
                <a:ea typeface="+mj-ea"/>
                <a:cs typeface="Rubik" pitchFamily="2" charset="-79"/>
              </a:defRPr>
            </a:lvl1pPr>
          </a:lstStyle>
          <a:p>
            <a:pPr algn="ctr"/>
            <a:r>
              <a:rPr lang="it-IT" sz="1600" cap="none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Città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977D498-B010-0F9D-76C3-1FC43FC83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57" y="239046"/>
            <a:ext cx="2758289" cy="72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10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3">
            <a:extLst>
              <a:ext uri="{FF2B5EF4-FFF2-40B4-BE49-F238E27FC236}">
                <a16:creationId xmlns:a16="http://schemas.microsoft.com/office/drawing/2014/main" id="{1707B645-8360-C90C-756B-0851BFCD28D1}"/>
              </a:ext>
            </a:extLst>
          </p:cNvPr>
          <p:cNvSpPr txBox="1">
            <a:spLocks/>
          </p:cNvSpPr>
          <p:nvPr/>
        </p:nvSpPr>
        <p:spPr>
          <a:xfrm>
            <a:off x="371475" y="2969140"/>
            <a:ext cx="11449050" cy="7632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tx1"/>
                </a:solidFill>
                <a:latin typeface="Barlow" pitchFamily="2" charset="77"/>
                <a:ea typeface="+mj-ea"/>
                <a:cs typeface="Rubik" pitchFamily="2" charset="-79"/>
              </a:defRPr>
            </a:lvl1pPr>
          </a:lstStyle>
          <a:p>
            <a:pPr algn="ctr"/>
            <a:r>
              <a:rPr lang="it-IT" sz="4000" b="1" spc="300" dirty="0">
                <a:solidFill>
                  <a:srgbClr val="FFFFFF"/>
                </a:solidFill>
                <a:effectLst/>
                <a:latin typeface="Helvetica" pitchFamily="2" charset="0"/>
              </a:rPr>
              <a:t>Nome azienda</a:t>
            </a:r>
          </a:p>
        </p:txBody>
      </p:sp>
      <p:sp>
        <p:nvSpPr>
          <p:cNvPr id="14" name="Titolo 3">
            <a:extLst>
              <a:ext uri="{FF2B5EF4-FFF2-40B4-BE49-F238E27FC236}">
                <a16:creationId xmlns:a16="http://schemas.microsoft.com/office/drawing/2014/main" id="{415B582D-C35D-E9EA-8787-416436470308}"/>
              </a:ext>
            </a:extLst>
          </p:cNvPr>
          <p:cNvSpPr txBox="1">
            <a:spLocks/>
          </p:cNvSpPr>
          <p:nvPr/>
        </p:nvSpPr>
        <p:spPr>
          <a:xfrm>
            <a:off x="4871755" y="3831021"/>
            <a:ext cx="2448490" cy="260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tx1"/>
                </a:solidFill>
                <a:latin typeface="Barlow" pitchFamily="2" charset="77"/>
                <a:ea typeface="+mj-ea"/>
                <a:cs typeface="Rubik" pitchFamily="2" charset="-79"/>
              </a:defRPr>
            </a:lvl1pPr>
          </a:lstStyle>
          <a:p>
            <a:pPr algn="ctr"/>
            <a:r>
              <a:rPr lang="it-IT" sz="1600" cap="none" dirty="0">
                <a:solidFill>
                  <a:srgbClr val="FFFFFF"/>
                </a:solidFill>
                <a:effectLst/>
                <a:latin typeface="Helvetica" pitchFamily="2" charset="0"/>
              </a:rPr>
              <a:t>Data e luogo evento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846D44D-1364-A1CC-175A-9CEA388BE3BE}"/>
              </a:ext>
            </a:extLst>
          </p:cNvPr>
          <p:cNvSpPr/>
          <p:nvPr/>
        </p:nvSpPr>
        <p:spPr>
          <a:xfrm>
            <a:off x="3764604" y="2633172"/>
            <a:ext cx="4698460" cy="1099226"/>
          </a:xfrm>
          <a:prstGeom prst="rect">
            <a:avLst/>
          </a:prstGeom>
          <a:solidFill>
            <a:srgbClr val="67823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Inserire qui il NOME dell’AZIENDA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4583F99-E4CE-642C-E79B-CE0101B9EB5B}"/>
              </a:ext>
            </a:extLst>
          </p:cNvPr>
          <p:cNvSpPr txBox="1"/>
          <p:nvPr/>
        </p:nvSpPr>
        <p:spPr>
          <a:xfrm>
            <a:off x="2674938" y="1918952"/>
            <a:ext cx="6842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rgbClr val="678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GIORNO ALLA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479D36F-07EB-29B2-FF8B-9E805109D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938" y="3910124"/>
            <a:ext cx="6840305" cy="53649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2286EBA-ED36-172B-9983-98E289337D9A}"/>
              </a:ext>
            </a:extLst>
          </p:cNvPr>
          <p:cNvSpPr txBox="1"/>
          <p:nvPr/>
        </p:nvSpPr>
        <p:spPr>
          <a:xfrm>
            <a:off x="2692771" y="4525721"/>
            <a:ext cx="6842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678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CONFINDUSTRIA SALERNO</a:t>
            </a:r>
          </a:p>
          <a:p>
            <a:pPr algn="ctr"/>
            <a:r>
              <a:rPr lang="it-IT" sz="2000" b="1" dirty="0">
                <a:solidFill>
                  <a:srgbClr val="678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Comitato Piccola Industria</a:t>
            </a:r>
          </a:p>
          <a:p>
            <a:pPr algn="ctr"/>
            <a:endParaRPr lang="it-IT" sz="2000" b="1" dirty="0">
              <a:solidFill>
                <a:srgbClr val="678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000" b="1" dirty="0">
                <a:solidFill>
                  <a:srgbClr val="678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Novembre 2022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5E90BC8-EAC1-0CB3-B9EB-0D43484AA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57" y="239046"/>
            <a:ext cx="2758289" cy="72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86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3">
            <a:extLst>
              <a:ext uri="{FF2B5EF4-FFF2-40B4-BE49-F238E27FC236}">
                <a16:creationId xmlns:a16="http://schemas.microsoft.com/office/drawing/2014/main" id="{1707B645-8360-C90C-756B-0851BFCD28D1}"/>
              </a:ext>
            </a:extLst>
          </p:cNvPr>
          <p:cNvSpPr txBox="1">
            <a:spLocks/>
          </p:cNvSpPr>
          <p:nvPr/>
        </p:nvSpPr>
        <p:spPr>
          <a:xfrm>
            <a:off x="371475" y="2969140"/>
            <a:ext cx="11449050" cy="7632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tx1"/>
                </a:solidFill>
                <a:latin typeface="Barlow" pitchFamily="2" charset="77"/>
                <a:ea typeface="+mj-ea"/>
                <a:cs typeface="Rubik" pitchFamily="2" charset="-79"/>
              </a:defRPr>
            </a:lvl1pPr>
          </a:lstStyle>
          <a:p>
            <a:pPr algn="ctr"/>
            <a:r>
              <a:rPr lang="it-IT" sz="4000" b="1" spc="300" dirty="0">
                <a:solidFill>
                  <a:srgbClr val="FFFFFF"/>
                </a:solidFill>
                <a:effectLst/>
                <a:latin typeface="Helvetica" pitchFamily="2" charset="0"/>
              </a:rPr>
              <a:t>Nome azienda</a:t>
            </a:r>
          </a:p>
        </p:txBody>
      </p:sp>
      <p:sp>
        <p:nvSpPr>
          <p:cNvPr id="14" name="Titolo 3">
            <a:extLst>
              <a:ext uri="{FF2B5EF4-FFF2-40B4-BE49-F238E27FC236}">
                <a16:creationId xmlns:a16="http://schemas.microsoft.com/office/drawing/2014/main" id="{415B582D-C35D-E9EA-8787-416436470308}"/>
              </a:ext>
            </a:extLst>
          </p:cNvPr>
          <p:cNvSpPr txBox="1">
            <a:spLocks/>
          </p:cNvSpPr>
          <p:nvPr/>
        </p:nvSpPr>
        <p:spPr>
          <a:xfrm>
            <a:off x="4871755" y="3831021"/>
            <a:ext cx="2448490" cy="260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tx1"/>
                </a:solidFill>
                <a:latin typeface="Barlow" pitchFamily="2" charset="77"/>
                <a:ea typeface="+mj-ea"/>
                <a:cs typeface="Rubik" pitchFamily="2" charset="-79"/>
              </a:defRPr>
            </a:lvl1pPr>
          </a:lstStyle>
          <a:p>
            <a:pPr algn="ctr"/>
            <a:r>
              <a:rPr lang="it-IT" sz="1600" cap="none" dirty="0">
                <a:solidFill>
                  <a:srgbClr val="FFFFFF"/>
                </a:solidFill>
                <a:effectLst/>
                <a:latin typeface="Helvetica" pitchFamily="2" charset="0"/>
              </a:rPr>
              <a:t>Data e luogo evento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4583F99-E4CE-642C-E79B-CE0101B9EB5B}"/>
              </a:ext>
            </a:extLst>
          </p:cNvPr>
          <p:cNvSpPr txBox="1"/>
          <p:nvPr/>
        </p:nvSpPr>
        <p:spPr>
          <a:xfrm>
            <a:off x="3305352" y="1807571"/>
            <a:ext cx="684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678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DESCRIZIONE DELL’AZIENDA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6591A21-ED0C-5ACB-C0F8-B8257A3D3B49}"/>
              </a:ext>
            </a:extLst>
          </p:cNvPr>
          <p:cNvSpPr txBox="1"/>
          <p:nvPr/>
        </p:nvSpPr>
        <p:spPr>
          <a:xfrm>
            <a:off x="3305351" y="2547351"/>
            <a:ext cx="8515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(anno di fondazione dell’azienda e principali tappe della sua storia, eventuali riconoscimenti ottenuti, progetti futuri)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BE28BF6-579C-C46C-A797-FC4738FC1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57" y="239046"/>
            <a:ext cx="2758289" cy="72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93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3">
            <a:extLst>
              <a:ext uri="{FF2B5EF4-FFF2-40B4-BE49-F238E27FC236}">
                <a16:creationId xmlns:a16="http://schemas.microsoft.com/office/drawing/2014/main" id="{415B582D-C35D-E9EA-8787-416436470308}"/>
              </a:ext>
            </a:extLst>
          </p:cNvPr>
          <p:cNvSpPr txBox="1">
            <a:spLocks/>
          </p:cNvSpPr>
          <p:nvPr/>
        </p:nvSpPr>
        <p:spPr>
          <a:xfrm>
            <a:off x="4871755" y="3831021"/>
            <a:ext cx="2448490" cy="260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tx1"/>
                </a:solidFill>
                <a:latin typeface="Barlow" pitchFamily="2" charset="77"/>
                <a:ea typeface="+mj-ea"/>
                <a:cs typeface="Rubik" pitchFamily="2" charset="-79"/>
              </a:defRPr>
            </a:lvl1pPr>
          </a:lstStyle>
          <a:p>
            <a:pPr algn="ctr"/>
            <a:r>
              <a:rPr lang="it-IT" sz="1600" cap="none" dirty="0">
                <a:solidFill>
                  <a:srgbClr val="FFFFFF"/>
                </a:solidFill>
                <a:effectLst/>
                <a:latin typeface="Helvetica" pitchFamily="2" charset="0"/>
              </a:rPr>
              <a:t>Data e luogo evento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CDACA4A-030C-BD55-1708-BF8BF331711D}"/>
              </a:ext>
            </a:extLst>
          </p:cNvPr>
          <p:cNvSpPr txBox="1"/>
          <p:nvPr/>
        </p:nvSpPr>
        <p:spPr>
          <a:xfrm>
            <a:off x="3305352" y="1807571"/>
            <a:ext cx="684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678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 PRUDUCE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128649A-632E-EFFB-C993-14FD21839D32}"/>
              </a:ext>
            </a:extLst>
          </p:cNvPr>
          <p:cNvSpPr txBox="1"/>
          <p:nvPr/>
        </p:nvSpPr>
        <p:spPr>
          <a:xfrm>
            <a:off x="3305351" y="2547351"/>
            <a:ext cx="8515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(descrizione attività dell’impresa, indicare in che comparto opera, quali beni o servizi produce, esprimere quale sfaccettatura del tema bellezza si ritrova nell’attività 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AE8CC0A-116F-3D59-3346-F929835A2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57" y="239046"/>
            <a:ext cx="2758289" cy="72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25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3">
            <a:extLst>
              <a:ext uri="{FF2B5EF4-FFF2-40B4-BE49-F238E27FC236}">
                <a16:creationId xmlns:a16="http://schemas.microsoft.com/office/drawing/2014/main" id="{1707B645-8360-C90C-756B-0851BFCD28D1}"/>
              </a:ext>
            </a:extLst>
          </p:cNvPr>
          <p:cNvSpPr txBox="1">
            <a:spLocks/>
          </p:cNvSpPr>
          <p:nvPr/>
        </p:nvSpPr>
        <p:spPr>
          <a:xfrm>
            <a:off x="371475" y="2969140"/>
            <a:ext cx="11449050" cy="7632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tx1"/>
                </a:solidFill>
                <a:latin typeface="Barlow" pitchFamily="2" charset="77"/>
                <a:ea typeface="+mj-ea"/>
                <a:cs typeface="Rubik" pitchFamily="2" charset="-79"/>
              </a:defRPr>
            </a:lvl1pPr>
          </a:lstStyle>
          <a:p>
            <a:pPr algn="ctr"/>
            <a:r>
              <a:rPr lang="it-IT" sz="4000" b="1" spc="300" dirty="0">
                <a:solidFill>
                  <a:srgbClr val="FFFFFF"/>
                </a:solidFill>
                <a:effectLst/>
                <a:latin typeface="Helvetica" pitchFamily="2" charset="0"/>
              </a:rPr>
              <a:t>Nome azienda</a:t>
            </a:r>
          </a:p>
        </p:txBody>
      </p:sp>
      <p:sp>
        <p:nvSpPr>
          <p:cNvPr id="14" name="Titolo 3">
            <a:extLst>
              <a:ext uri="{FF2B5EF4-FFF2-40B4-BE49-F238E27FC236}">
                <a16:creationId xmlns:a16="http://schemas.microsoft.com/office/drawing/2014/main" id="{415B582D-C35D-E9EA-8787-416436470308}"/>
              </a:ext>
            </a:extLst>
          </p:cNvPr>
          <p:cNvSpPr txBox="1">
            <a:spLocks/>
          </p:cNvSpPr>
          <p:nvPr/>
        </p:nvSpPr>
        <p:spPr>
          <a:xfrm>
            <a:off x="4871755" y="3831021"/>
            <a:ext cx="2448490" cy="260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tx1"/>
                </a:solidFill>
                <a:latin typeface="Barlow" pitchFamily="2" charset="77"/>
                <a:ea typeface="+mj-ea"/>
                <a:cs typeface="Rubik" pitchFamily="2" charset="-79"/>
              </a:defRPr>
            </a:lvl1pPr>
          </a:lstStyle>
          <a:p>
            <a:pPr algn="ctr"/>
            <a:r>
              <a:rPr lang="it-IT" sz="1600" cap="none" dirty="0">
                <a:solidFill>
                  <a:srgbClr val="FFFFFF"/>
                </a:solidFill>
                <a:effectLst/>
                <a:latin typeface="Helvetica" pitchFamily="2" charset="0"/>
              </a:rPr>
              <a:t>Data e luogo evento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4072FD4-7D4C-8463-5635-5500BF2279AD}"/>
              </a:ext>
            </a:extLst>
          </p:cNvPr>
          <p:cNvSpPr txBox="1"/>
          <p:nvPr/>
        </p:nvSpPr>
        <p:spPr>
          <a:xfrm>
            <a:off x="3305352" y="1807571"/>
            <a:ext cx="684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678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L’IMPRESA E GLI ALTRI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69AD775-213F-3E8C-E26E-759EFEB7BF01}"/>
              </a:ext>
            </a:extLst>
          </p:cNvPr>
          <p:cNvSpPr txBox="1"/>
          <p:nvPr/>
        </p:nvSpPr>
        <p:spPr>
          <a:xfrm>
            <a:off x="3305351" y="2547351"/>
            <a:ext cx="8515174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(Descrizione dei rapporti dell’impresa con il mercato – clienti e fornitori, e con la comunità di riferimento – ad esempio progetti con le scuole/università, iniziative di carattere sociale o per la tutela dell’ambiente, esperienze di collaborazione con altre imprese, ecc.)</a:t>
            </a:r>
          </a:p>
          <a:p>
            <a:pPr>
              <a:spcBef>
                <a:spcPct val="20000"/>
              </a:spcBef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EB2664D-B411-E689-ACD7-616985625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57" y="239046"/>
            <a:ext cx="2758289" cy="72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53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3">
            <a:extLst>
              <a:ext uri="{FF2B5EF4-FFF2-40B4-BE49-F238E27FC236}">
                <a16:creationId xmlns:a16="http://schemas.microsoft.com/office/drawing/2014/main" id="{1707B645-8360-C90C-756B-0851BFCD28D1}"/>
              </a:ext>
            </a:extLst>
          </p:cNvPr>
          <p:cNvSpPr txBox="1">
            <a:spLocks/>
          </p:cNvSpPr>
          <p:nvPr/>
        </p:nvSpPr>
        <p:spPr>
          <a:xfrm>
            <a:off x="371475" y="2969140"/>
            <a:ext cx="11449050" cy="7632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tx1"/>
                </a:solidFill>
                <a:latin typeface="Barlow" pitchFamily="2" charset="77"/>
                <a:ea typeface="+mj-ea"/>
                <a:cs typeface="Rubik" pitchFamily="2" charset="-79"/>
              </a:defRPr>
            </a:lvl1pPr>
          </a:lstStyle>
          <a:p>
            <a:pPr algn="ctr"/>
            <a:r>
              <a:rPr lang="it-IT" sz="4000" b="1" spc="300" dirty="0">
                <a:solidFill>
                  <a:srgbClr val="FFFFFF"/>
                </a:solidFill>
                <a:effectLst/>
                <a:latin typeface="Helvetica" pitchFamily="2" charset="0"/>
              </a:rPr>
              <a:t>Nome azienda</a:t>
            </a:r>
          </a:p>
        </p:txBody>
      </p:sp>
      <p:sp>
        <p:nvSpPr>
          <p:cNvPr id="14" name="Titolo 3">
            <a:extLst>
              <a:ext uri="{FF2B5EF4-FFF2-40B4-BE49-F238E27FC236}">
                <a16:creationId xmlns:a16="http://schemas.microsoft.com/office/drawing/2014/main" id="{415B582D-C35D-E9EA-8787-416436470308}"/>
              </a:ext>
            </a:extLst>
          </p:cNvPr>
          <p:cNvSpPr txBox="1">
            <a:spLocks/>
          </p:cNvSpPr>
          <p:nvPr/>
        </p:nvSpPr>
        <p:spPr>
          <a:xfrm>
            <a:off x="4871755" y="3831021"/>
            <a:ext cx="2448490" cy="260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tx1"/>
                </a:solidFill>
                <a:latin typeface="Barlow" pitchFamily="2" charset="77"/>
                <a:ea typeface="+mj-ea"/>
                <a:cs typeface="Rubik" pitchFamily="2" charset="-79"/>
              </a:defRPr>
            </a:lvl1pPr>
          </a:lstStyle>
          <a:p>
            <a:pPr algn="ctr"/>
            <a:r>
              <a:rPr lang="it-IT" sz="1600" cap="none" dirty="0">
                <a:solidFill>
                  <a:srgbClr val="FFFFFF"/>
                </a:solidFill>
                <a:effectLst/>
                <a:latin typeface="Helvetica" pitchFamily="2" charset="0"/>
              </a:rPr>
              <a:t>Data e luogo evento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896A3CC-B2F1-46B0-7458-D5196EBD1DA3}"/>
              </a:ext>
            </a:extLst>
          </p:cNvPr>
          <p:cNvSpPr txBox="1"/>
          <p:nvPr/>
        </p:nvSpPr>
        <p:spPr>
          <a:xfrm>
            <a:off x="3305352" y="1807571"/>
            <a:ext cx="684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678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 SCOPERTA DI…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A8BEC2F-9BB7-49A8-9456-EA4FA5B79F01}"/>
              </a:ext>
            </a:extLst>
          </p:cNvPr>
          <p:cNvSpPr txBox="1"/>
          <p:nvPr/>
        </p:nvSpPr>
        <p:spPr>
          <a:xfrm>
            <a:off x="3305351" y="2547351"/>
            <a:ext cx="8663329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(Racconto emozionale della visita aziendale e del percorso seguito, realizzato  con foto e video, </a:t>
            </a:r>
          </a:p>
          <a:p>
            <a:pPr>
              <a:spcBef>
                <a:spcPct val="20000"/>
              </a:spcBef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Gli studenti potranno comunicare il loro punto di vista rispetto a quanto osservato, apportare il loro contributo in termini di idee 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 innovazione prodotto o processo o sviluppo di progetti per migliorare la bellezza aziendale e del territorio in cui opera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>
              <a:spcBef>
                <a:spcPct val="20000"/>
              </a:spcBef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4D39EA0-4072-7270-2FDC-703FAA168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57" y="239046"/>
            <a:ext cx="2758289" cy="72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540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325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Arial</vt:lpstr>
      <vt:lpstr>Barlow</vt:lpstr>
      <vt:lpstr>Calibri</vt:lpstr>
      <vt:lpstr>Helvetica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Ester Ierardi</dc:creator>
  <cp:lastModifiedBy>LICIA CRISCUOLO</cp:lastModifiedBy>
  <cp:revision>24</cp:revision>
  <dcterms:created xsi:type="dcterms:W3CDTF">2021-01-15T10:19:52Z</dcterms:created>
  <dcterms:modified xsi:type="dcterms:W3CDTF">2022-11-04T10:11:18Z</dcterms:modified>
</cp:coreProperties>
</file>