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FF"/>
    <a:srgbClr val="FADB03"/>
    <a:srgbClr val="00F7F7"/>
    <a:srgbClr val="0067FD"/>
    <a:srgbClr val="FD29A6"/>
    <a:srgbClr val="F527AB"/>
    <a:srgbClr val="FC27AF"/>
    <a:srgbClr val="54F9FA"/>
    <a:srgbClr val="F8DD00"/>
    <a:srgbClr val="2C6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0183-8300-4113-99C3-5CB3F8079AD7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C5DD7-7760-4B39-B43C-46B4FCA991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8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7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9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54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12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4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0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32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4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E185C55F-929B-4D46-B73B-AF2944466B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8011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95" imgH="396" progId="TCLayout.ActiveDocument.1">
                  <p:embed/>
                </p:oleObj>
              </mc:Choice>
              <mc:Fallback>
                <p:oleObj name="Diapositiva think-cell" r:id="rId4" imgW="395" imgH="39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E185C55F-929B-4D46-B73B-AF2944466B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1DC5C159-61C7-4F59-898A-C7109ED2837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it-IT" sz="3508" b="0" i="0" baseline="0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id="{423985A4-C6EB-4317-B11A-43DAF0365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7474D880-20CB-423B-B842-C8C75BF9AC5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6205" y="6368667"/>
            <a:ext cx="2111151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8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16687" y="5955889"/>
            <a:ext cx="2743200" cy="365125"/>
          </a:xfrm>
        </p:spPr>
        <p:txBody>
          <a:bodyPr/>
          <a:lstStyle/>
          <a:p>
            <a:fld id="{18739CEF-6400-4C77-88D6-678CE20A93F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2FAA85-08E5-830B-E7C9-109092C20963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615331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010837C5-5361-94D7-391B-120D2058A9A1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497604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989480B-0812-63CD-DF17-5D85C890AF9B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379877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DFE74FDE-C3E1-AC4E-F8AB-8C6419A4A906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262150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A69053EE-0C91-B39A-ED96-C5AB9B8E0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569" y="5809025"/>
            <a:ext cx="1972431" cy="906252"/>
          </a:xfrm>
          <a:prstGeom prst="rect">
            <a:avLst/>
          </a:prstGeom>
        </p:spPr>
      </p:pic>
      <p:grpSp>
        <p:nvGrpSpPr>
          <p:cNvPr id="12" name="Group 27">
            <a:extLst>
              <a:ext uri="{FF2B5EF4-FFF2-40B4-BE49-F238E27FC236}">
                <a16:creationId xmlns:a16="http://schemas.microsoft.com/office/drawing/2014/main" id="{5F2CA5DB-29AE-7275-B236-1480AE7EF4BD}"/>
              </a:ext>
            </a:extLst>
          </p:cNvPr>
          <p:cNvGrpSpPr/>
          <p:nvPr userDrawn="1"/>
        </p:nvGrpSpPr>
        <p:grpSpPr>
          <a:xfrm>
            <a:off x="95599" y="6262150"/>
            <a:ext cx="155861" cy="353181"/>
            <a:chOff x="95599" y="6262150"/>
            <a:chExt cx="8600303" cy="353181"/>
          </a:xfrm>
        </p:grpSpPr>
        <p:cxnSp>
          <p:nvCxnSpPr>
            <p:cNvPr id="13" name="Straight Connector 19">
              <a:extLst>
                <a:ext uri="{FF2B5EF4-FFF2-40B4-BE49-F238E27FC236}">
                  <a16:creationId xmlns:a16="http://schemas.microsoft.com/office/drawing/2014/main" id="{1983CE00-C5B1-4FAD-4F8E-796810BF2663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Connector 20">
              <a:extLst>
                <a:ext uri="{FF2B5EF4-FFF2-40B4-BE49-F238E27FC236}">
                  <a16:creationId xmlns:a16="http://schemas.microsoft.com/office/drawing/2014/main" id="{20F1C7A1-81BA-010E-FD8B-97BD38C9BED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21">
              <a:extLst>
                <a:ext uri="{FF2B5EF4-FFF2-40B4-BE49-F238E27FC236}">
                  <a16:creationId xmlns:a16="http://schemas.microsoft.com/office/drawing/2014/main" id="{2759C214-21EC-2460-B736-3476854CC358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22">
              <a:extLst>
                <a:ext uri="{FF2B5EF4-FFF2-40B4-BE49-F238E27FC236}">
                  <a16:creationId xmlns:a16="http://schemas.microsoft.com/office/drawing/2014/main" id="{75FBAF7E-37AB-FA78-0D48-714FE970551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7" name="Picture 5" descr="Logo&#10;&#10;Description automatically generated">
            <a:extLst>
              <a:ext uri="{FF2B5EF4-FFF2-40B4-BE49-F238E27FC236}">
                <a16:creationId xmlns:a16="http://schemas.microsoft.com/office/drawing/2014/main" id="{9C6A2F21-30F8-DD6F-C749-FB7BCB2AD5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9535" y="5776309"/>
            <a:ext cx="1700530" cy="97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6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25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77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2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4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4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061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799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215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2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9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0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3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0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8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6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9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03/11/2022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00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hyperlink" Target="https://questionari.pubblica.istruzione.it/questionariV3/index.php/519882?newtest=Y&amp;lang=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sv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5.emf"/><Relationship Id="rId10" Type="http://schemas.openxmlformats.org/officeDocument/2006/relationships/hyperlink" Target="https://questionari.pubblica.istruzione.it/questionariV3/index.php/519882?newtest=Y&amp;lang=it" TargetMode="External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E8D416-133F-41BE-A584-0A1E4249C9B3}"/>
              </a:ext>
            </a:extLst>
          </p:cNvPr>
          <p:cNvSpPr txBox="1"/>
          <p:nvPr/>
        </p:nvSpPr>
        <p:spPr>
          <a:xfrm>
            <a:off x="8973881" y="4829282"/>
            <a:ext cx="23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Titillium Web" panose="00000500000000000000" pitchFamily="2" charset="0"/>
              </a:rPr>
              <a:t>Scopri come partecipare!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FA96CF1-1B92-40E9-BF49-3C81DE4A6AA7}"/>
              </a:ext>
            </a:extLst>
          </p:cNvPr>
          <p:cNvGrpSpPr/>
          <p:nvPr/>
        </p:nvGrpSpPr>
        <p:grpSpPr>
          <a:xfrm>
            <a:off x="8973878" y="4718250"/>
            <a:ext cx="478465" cy="47846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95ABC829-E6DF-4282-B400-2D31A68D9908}"/>
                </a:ext>
              </a:extLst>
            </p:cNvPr>
            <p:cNvCxnSpPr/>
            <p:nvPr/>
          </p:nvCxnSpPr>
          <p:spPr>
            <a:xfrm flipV="1">
              <a:off x="8973879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2D801884-F381-41AC-8935-BF2DA29D36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790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9E7E1A0-30FE-41DE-B316-A01FF97AC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3474" y="5370893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E829038-0443-4EEB-A36E-B6362FC06D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373562" y="5129604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343056" y="2418793"/>
            <a:ext cx="11505887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 dirty="0">
                <a:latin typeface="Titillium Web" panose="00000500000000000000" pitchFamily="2" charset="0"/>
              </a:rPr>
              <a:t>Oggi, 27 ottobre, il Ministero dell’Istruzione lancia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849B2C3-3823-4309-AE6D-0CC02612653B}"/>
              </a:ext>
            </a:extLst>
          </p:cNvPr>
          <p:cNvSpPr/>
          <p:nvPr/>
        </p:nvSpPr>
        <p:spPr>
          <a:xfrm>
            <a:off x="748582" y="3138400"/>
            <a:ext cx="10947456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 panose="00000500000000000000" pitchFamily="2" charset="0"/>
              </a:rPr>
              <a:t>La consultazione del corpo docenti per l’attualizzazione del Piano Nazionale Scuola Digitale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2323AAD-667A-4C08-B061-979CFD7478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1393" y="189747"/>
            <a:ext cx="5152873" cy="19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id="{8E003B70-6AD8-4A9B-BDDF-8DD2D95FAF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9600" y="2096420"/>
            <a:ext cx="4982400" cy="331767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1E59ADEB-A2EE-49A9-90F3-FB3DC8CD26C9}"/>
              </a:ext>
            </a:extLst>
          </p:cNvPr>
          <p:cNvSpPr/>
          <p:nvPr/>
        </p:nvSpPr>
        <p:spPr>
          <a:xfrm>
            <a:off x="619018" y="1402740"/>
            <a:ext cx="10953965" cy="61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 panose="00000500000000000000" pitchFamily="2" charset="0"/>
              </a:rPr>
              <a:t>È tempo di rinnova-menti!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35382D0-A2EE-4A5B-8DAC-C28ECFEACBF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B47CD9A-6154-4BD2-84D5-F9B87D72D751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ADB8B75C-9542-40CC-A4A2-99F3964A28F7}"/>
              </a:ext>
            </a:extLst>
          </p:cNvPr>
          <p:cNvSpPr/>
          <p:nvPr/>
        </p:nvSpPr>
        <p:spPr>
          <a:xfrm>
            <a:off x="619018" y="2181370"/>
            <a:ext cx="6249615" cy="1827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dirty="0">
                <a:latin typeface="Titillium Web" panose="00000500000000000000" pitchFamily="2" charset="0"/>
              </a:rPr>
              <a:t>Al fine di riprogettare il Piano Nazionale Scuola Digitale, è stata avviata una consultazione destinata a </a:t>
            </a:r>
            <a:r>
              <a:rPr lang="it-IT" sz="2200" b="1" dirty="0">
                <a:latin typeface="Titillium Web" panose="00000500000000000000" pitchFamily="2" charset="0"/>
              </a:rPr>
              <a:t>tutti i docenti</a:t>
            </a:r>
            <a:r>
              <a:rPr lang="it-IT" sz="2200" dirty="0">
                <a:latin typeface="Titillium Web" panose="00000500000000000000" pitchFamily="2" charset="0"/>
              </a:rPr>
              <a:t>, attraverso la compilazione di un questionario.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4559EB46-14EF-4A7F-B9BB-307EA05B9733}"/>
              </a:ext>
            </a:extLst>
          </p:cNvPr>
          <p:cNvGrpSpPr/>
          <p:nvPr/>
        </p:nvGrpSpPr>
        <p:grpSpPr>
          <a:xfrm>
            <a:off x="619018" y="4516643"/>
            <a:ext cx="6249615" cy="684001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7D772938-8F7E-4D33-B4A4-53B4ED1FAE8F}"/>
                </a:ext>
              </a:extLst>
            </p:cNvPr>
            <p:cNvSpPr/>
            <p:nvPr/>
          </p:nvSpPr>
          <p:spPr>
            <a:xfrm>
              <a:off x="1303018" y="5508450"/>
              <a:ext cx="5565615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>
                  <a16:creationId xmlns:a16="http://schemas.microsoft.com/office/drawing/2014/main" id="{67989773-C9A2-44C1-907C-0BD0F7A9269D}"/>
                </a:ext>
              </a:extLst>
            </p:cNvPr>
            <p:cNvSpPr/>
            <p:nvPr/>
          </p:nvSpPr>
          <p:spPr>
            <a:xfrm>
              <a:off x="619018" y="5508451"/>
              <a:ext cx="684000" cy="684000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6" name="Elemento grafico 35" descr="Documento contorno">
              <a:extLst>
                <a:ext uri="{FF2B5EF4-FFF2-40B4-BE49-F238E27FC236}">
                  <a16:creationId xmlns:a16="http://schemas.microsoft.com/office/drawing/2014/main" id="{8C6D89B4-135B-4B1A-BFD4-35BE69178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1018" y="5580451"/>
              <a:ext cx="540000" cy="540000"/>
            </a:xfrm>
            <a:prstGeom prst="rect">
              <a:avLst/>
            </a:prstGeom>
          </p:spPr>
        </p:pic>
      </p:grpSp>
      <p:sp>
        <p:nvSpPr>
          <p:cNvPr id="14" name="Rettangolo con angoli arrotondati 13">
            <a:hlinkClick r:id="rId9"/>
            <a:extLst>
              <a:ext uri="{FF2B5EF4-FFF2-40B4-BE49-F238E27FC236}">
                <a16:creationId xmlns:a16="http://schemas.microsoft.com/office/drawing/2014/main" id="{C961C102-A48B-4CA7-9FC9-A4DCB74E0F2B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34A2277-CB61-429A-B6AB-EFD0292C1A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1013" y="2096419"/>
            <a:ext cx="5320987" cy="354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La consultazione mira a </a:t>
            </a:r>
            <a:r>
              <a:rPr lang="it-IT" sz="2200" b="1">
                <a:latin typeface="Titillium Web" panose="00000500000000000000" pitchFamily="2" charset="0"/>
              </a:rPr>
              <a:t>coinvolgere il cuore pulsante del sistema scolastico </a:t>
            </a:r>
            <a:r>
              <a:rPr lang="it-IT" sz="2200">
                <a:latin typeface="Titillium Web" panose="00000500000000000000" pitchFamily="2" charset="0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FF8B0C5-7DE4-449C-8142-1968E9E24F30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D775B0CC-D0A7-4D6A-AC1C-5F08BA0ACE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2450380"/>
            <a:ext cx="4982400" cy="339813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9BA729D-B4F4-42C2-B4E8-2743ADBF74A9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7"/>
            <a:extLst>
              <a:ext uri="{FF2B5EF4-FFF2-40B4-BE49-F238E27FC236}">
                <a16:creationId xmlns:a16="http://schemas.microsoft.com/office/drawing/2014/main" id="{32EE6E37-BADD-49A9-8292-47E317739C48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88038A3-A66A-404A-A218-6C27F0150B2B}"/>
              </a:ext>
            </a:extLst>
          </p:cNvPr>
          <p:cNvSpPr txBox="1"/>
          <p:nvPr/>
        </p:nvSpPr>
        <p:spPr>
          <a:xfrm>
            <a:off x="5567023" y="3255196"/>
            <a:ext cx="5898042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 panose="00000500000000000000" pitchFamily="2" charset="0"/>
              </a:rPr>
              <a:t>…per </a:t>
            </a:r>
            <a:r>
              <a:rPr lang="it-IT" sz="2000" b="1">
                <a:latin typeface="Titillium Web" panose="00000500000000000000" pitchFamily="2" charset="0"/>
              </a:rPr>
              <a:t>accompagnare tutti gli studenti </a:t>
            </a:r>
            <a:r>
              <a:rPr lang="it-IT" sz="2000">
                <a:latin typeface="Titillium Web" panose="00000500000000000000" pitchFamily="2" charset="0"/>
              </a:rPr>
              <a:t>nell’acquisizione di competenze digitali, promuovendo l’esercizio consapevole di una </a:t>
            </a:r>
            <a:r>
              <a:rPr lang="it-IT" sz="2000" b="1">
                <a:latin typeface="Titillium Web" panose="00000500000000000000" pitchFamily="2" charset="0"/>
              </a:rPr>
              <a:t>piena cittadinanza</a:t>
            </a:r>
            <a:r>
              <a:rPr lang="it-IT" sz="2000">
                <a:latin typeface="Titillium Web" panose="00000500000000000000" pitchFamily="2" charset="0"/>
              </a:rPr>
              <a:t>, pronta a raccogliere le sfide del futuro.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71868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BBF3C96-8D38-4847-9FB9-AE79346DD08A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CF186C31-95B4-4582-B00C-A39747A87503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Nell’ottica di una </a:t>
            </a:r>
            <a:r>
              <a:rPr lang="it-IT" sz="2200" b="1">
                <a:latin typeface="Titillium Web" panose="00000500000000000000" pitchFamily="2" charset="0"/>
              </a:rPr>
              <a:t>progettualità condivisa</a:t>
            </a:r>
            <a:r>
              <a:rPr lang="it-IT" sz="2200">
                <a:latin typeface="Titillium Web" panose="00000500000000000000" pitchFamily="2" charset="0"/>
              </a:rPr>
              <a:t> chiediamo a voi, che vivete la quotidianità del «fare Scuola», di </a:t>
            </a:r>
            <a:r>
              <a:rPr lang="it-IT" sz="2200" b="1">
                <a:latin typeface="Titillium Web" panose="00000500000000000000" pitchFamily="2" charset="0"/>
              </a:rPr>
              <a:t>riflettere sulla vostra idea di scuola del futuro</a:t>
            </a:r>
            <a:r>
              <a:rPr lang="it-IT" sz="2200">
                <a:latin typeface="Titillium Web" panose="00000500000000000000" pitchFamily="2" charset="0"/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3D8906F-DEE6-4B5E-9093-39B253B61CCD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71CD61EB-46B6-46CB-9522-966EBED8DD9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861" b="5924"/>
          <a:stretch/>
        </p:blipFill>
        <p:spPr>
          <a:xfrm>
            <a:off x="7018584" y="2496100"/>
            <a:ext cx="4982916" cy="3381788"/>
          </a:xfrm>
          <a:prstGeom prst="rect">
            <a:avLst/>
          </a:prstGeom>
        </p:spPr>
      </p:pic>
      <p:sp>
        <p:nvSpPr>
          <p:cNvPr id="13" name="Rettangolo con angoli arrotondati 12">
            <a:hlinkClick r:id="rId7"/>
            <a:extLst>
              <a:ext uri="{FF2B5EF4-FFF2-40B4-BE49-F238E27FC236}">
                <a16:creationId xmlns:a16="http://schemas.microsoft.com/office/drawing/2014/main" id="{D39C7F75-C32C-4379-AF0A-7189FBDE95CA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19FB764-8EE3-4516-8906-317C5FEBB457}"/>
              </a:ext>
            </a:extLst>
          </p:cNvPr>
          <p:cNvSpPr/>
          <p:nvPr/>
        </p:nvSpPr>
        <p:spPr>
          <a:xfrm>
            <a:off x="618719" y="2800062"/>
            <a:ext cx="5718286" cy="50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 panose="00000500000000000000" pitchFamily="2" charset="0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A9FBEFF4-A73C-4322-B294-16BA168395B3}"/>
              </a:ext>
            </a:extLst>
          </p:cNvPr>
          <p:cNvSpPr/>
          <p:nvPr/>
        </p:nvSpPr>
        <p:spPr>
          <a:xfrm>
            <a:off x="661664" y="4906655"/>
            <a:ext cx="3825708" cy="297703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4BCAA738-E827-4758-A932-77EECF1D961B}"/>
              </a:ext>
            </a:extLst>
          </p:cNvPr>
          <p:cNvSpPr/>
          <p:nvPr/>
        </p:nvSpPr>
        <p:spPr>
          <a:xfrm>
            <a:off x="618718" y="3603171"/>
            <a:ext cx="5824611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 panose="00000500000000000000" pitchFamily="2" charset="0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 panose="00000500000000000000" pitchFamily="2" charset="0"/>
              </a:rPr>
              <a:t>riprogettazione e l’attualizzazione </a:t>
            </a:r>
            <a:r>
              <a:rPr lang="it-IT" sz="2000">
                <a:latin typeface="Titillium Web" panose="00000500000000000000" pitchFamily="2" charset="0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0F8125B-E6D9-4316-B800-E6A2CDC7614F}"/>
              </a:ext>
            </a:extLst>
          </p:cNvPr>
          <p:cNvCxnSpPr>
            <a:cxnSpLocks/>
          </p:cNvCxnSpPr>
          <p:nvPr/>
        </p:nvCxnSpPr>
        <p:spPr>
          <a:xfrm>
            <a:off x="4105750" y="4018981"/>
            <a:ext cx="1656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0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D0E606A-9ACF-43B8-983C-1DE56D9861AE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D7989DAE-BF60-4875-B218-EB0AD6E7EB52}"/>
              </a:ext>
            </a:extLst>
          </p:cNvPr>
          <p:cNvGrpSpPr/>
          <p:nvPr/>
        </p:nvGrpSpPr>
        <p:grpSpPr>
          <a:xfrm>
            <a:off x="620287" y="1275148"/>
            <a:ext cx="10738129" cy="3455328"/>
            <a:chOff x="620287" y="1402740"/>
            <a:chExt cx="10738129" cy="3455328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1DF26962-D797-4E92-872B-BD83F651E0E6}"/>
                </a:ext>
              </a:extLst>
            </p:cNvPr>
            <p:cNvSpPr/>
            <p:nvPr/>
          </p:nvSpPr>
          <p:spPr>
            <a:xfrm>
              <a:off x="620287" y="1402740"/>
              <a:ext cx="10738129" cy="6955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 panose="00000500000000000000" pitchFamily="2" charset="0"/>
                </a:rPr>
                <a:t>Fa’ sentire la tua voce</a:t>
              </a:r>
              <a:endParaRPr lang="it-IT" sz="3200">
                <a:latin typeface="Baguet Script" panose="00000500000000000000" pitchFamily="2" charset="0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076177EB-1813-4432-A81E-93AF76B888F8}"/>
                </a:ext>
              </a:extLst>
            </p:cNvPr>
            <p:cNvGrpSpPr/>
            <p:nvPr/>
          </p:nvGrpSpPr>
          <p:grpSpPr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id="{A9C88F27-568D-4917-830E-EB6291C00F36}"/>
                  </a:ext>
                </a:extLst>
              </p:cNvPr>
              <p:cNvGrpSpPr/>
              <p:nvPr/>
            </p:nvGrpSpPr>
            <p:grpSpPr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>
                      <a16:creationId xmlns:a16="http://schemas.microsoft.com/office/drawing/2014/main" id="{DCF0543D-C101-43C7-A0D6-85FC9C2CEEFB}"/>
                    </a:ext>
                  </a:extLst>
                </p:cNvPr>
                <p:cNvSpPr txBox="1"/>
                <p:nvPr/>
              </p:nvSpPr>
              <p:spPr>
                <a:xfrm>
                  <a:off x="1649690" y="2745063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Fino alle 23:59 del 15 novembre 2022</a:t>
                  </a:r>
                </a:p>
              </p:txBody>
            </p: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id="{57A5113F-5E42-4536-979A-F19D035C3838}"/>
                    </a:ext>
                  </a:extLst>
                </p:cNvPr>
                <p:cNvGrpSpPr/>
                <p:nvPr/>
              </p:nvGrpSpPr>
              <p:grpSpPr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>
                        <a16:creationId xmlns:a16="http://schemas.microsoft.com/office/drawing/2014/main" id="{ACBEAF19-7896-4CD1-9645-1E8CA2CDFD20}"/>
                      </a:ext>
                    </a:extLst>
                  </p:cNvPr>
                  <p:cNvSpPr/>
                  <p:nvPr/>
                </p:nvSpPr>
                <p:spPr>
                  <a:xfrm>
                    <a:off x="763571" y="3038208"/>
                    <a:ext cx="763571" cy="776341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9" name="Elemento grafico 8" descr="Calendario giornaliero con riempimento a tinta unita">
                    <a:extLst>
                      <a:ext uri="{FF2B5EF4-FFF2-40B4-BE49-F238E27FC236}">
                        <a16:creationId xmlns:a16="http://schemas.microsoft.com/office/drawing/2014/main" id="{65139D4D-87E4-4532-A362-BA8A098E49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7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id="{E9EF1465-C413-4C3C-84DD-31F7E837180A}"/>
                  </a:ext>
                </a:extLst>
              </p:cNvPr>
              <p:cNvGrpSpPr/>
              <p:nvPr/>
            </p:nvGrpSpPr>
            <p:grpSpPr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13" name="Gruppo 12">
                  <a:extLst>
                    <a:ext uri="{FF2B5EF4-FFF2-40B4-BE49-F238E27FC236}">
                      <a16:creationId xmlns:a16="http://schemas.microsoft.com/office/drawing/2014/main" id="{E99B019B-5FD6-4ECC-BD17-4714F2078E3E}"/>
                    </a:ext>
                  </a:extLst>
                </p:cNvPr>
                <p:cNvGrpSpPr/>
                <p:nvPr/>
              </p:nvGrpSpPr>
              <p:grpSpPr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>
                        <a16:creationId xmlns:a16="http://schemas.microsoft.com/office/drawing/2014/main" id="{A68C130A-C287-49C8-95EE-48C8F3FE9BFF}"/>
                      </a:ext>
                    </a:extLst>
                  </p:cNvPr>
                  <p:cNvSpPr/>
                  <p:nvPr/>
                </p:nvSpPr>
                <p:spPr>
                  <a:xfrm>
                    <a:off x="763571" y="4081727"/>
                    <a:ext cx="763571" cy="776341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11" name="Elemento grafico 10" descr="Cursore contorno">
                    <a:extLst>
                      <a:ext uri="{FF2B5EF4-FFF2-40B4-BE49-F238E27FC236}">
                        <a16:creationId xmlns:a16="http://schemas.microsoft.com/office/drawing/2014/main" id="{392CAF6F-8538-4BE4-B512-E9BC020069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9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8" name="CasellaDiTesto 17">
                  <a:extLst>
                    <a:ext uri="{FF2B5EF4-FFF2-40B4-BE49-F238E27FC236}">
                      <a16:creationId xmlns:a16="http://schemas.microsoft.com/office/drawing/2014/main" id="{B36E046D-2484-4F14-BD51-E36B1782D08B}"/>
                    </a:ext>
                  </a:extLst>
                </p:cNvPr>
                <p:cNvSpPr txBox="1"/>
                <p:nvPr/>
              </p:nvSpPr>
              <p:spPr>
                <a:xfrm>
                  <a:off x="1649690" y="4085177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hlinkClick r:id="rId10">
                        <a:extLst>
                          <a:ext uri="{A12FA001-AC4F-418D-AE19-62706E023703}">
                            <ahyp:hlinkClr xmlns:ahyp="http://schemas.microsoft.com/office/drawing/2018/hyperlinkcolor" val="tx"/>
                          </a:ext>
                        </a:extLst>
                      </a:hlinkClick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</a:endParaRPr>
                </a:p>
              </p:txBody>
            </p:sp>
          </p:grpSp>
        </p:grpSp>
      </p:grpSp>
      <p:sp>
        <p:nvSpPr>
          <p:cNvPr id="19" name="Rettangolo 18">
            <a:extLst>
              <a:ext uri="{FF2B5EF4-FFF2-40B4-BE49-F238E27FC236}">
                <a16:creationId xmlns:a16="http://schemas.microsoft.com/office/drawing/2014/main" id="{A213E0C7-1FD3-413F-AD7F-B520DD2952E8}"/>
              </a:ext>
            </a:extLst>
          </p:cNvPr>
          <p:cNvSpPr/>
          <p:nvPr/>
        </p:nvSpPr>
        <p:spPr>
          <a:xfrm>
            <a:off x="619017" y="5030485"/>
            <a:ext cx="10953965" cy="412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 panose="00000500000000000000" pitchFamily="2" charset="0"/>
              </a:rPr>
              <a:t>Faremo tesoro del tuo contributo!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B27459-BB2C-42C7-B42C-F6804A61B64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id="{92C65E93-ED29-4558-B201-78A9510E28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00" y="1555900"/>
            <a:ext cx="3787200" cy="378720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D5195B3F-414B-41BA-91CC-C0EF3F1ABCD7}"/>
              </a:ext>
            </a:extLst>
          </p:cNvPr>
          <p:cNvSpPr/>
          <p:nvPr/>
        </p:nvSpPr>
        <p:spPr>
          <a:xfrm>
            <a:off x="8107702" y="5327668"/>
            <a:ext cx="2920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 panose="00000500000000000000" pitchFamily="2" charset="0"/>
              </a:rPr>
              <a:t>Inquadra al QR-code per accedere più  rapidamente al questionario</a:t>
            </a:r>
          </a:p>
        </p:txBody>
      </p:sp>
    </p:spTree>
    <p:extLst>
      <p:ext uri="{BB962C8B-B14F-4D97-AF65-F5344CB8AC3E}">
        <p14:creationId xmlns:p14="http://schemas.microsoft.com/office/powerpoint/2010/main" val="405725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291</Words>
  <Application>Microsoft Office PowerPoint</Application>
  <PresentationFormat>Widescreen</PresentationFormat>
  <Paragraphs>30</Paragraphs>
  <Slides>5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Baguet Script</vt:lpstr>
      <vt:lpstr>Calibri</vt:lpstr>
      <vt:lpstr>Calibri Light</vt:lpstr>
      <vt:lpstr>KPMG Extralight</vt:lpstr>
      <vt:lpstr>Titillium Web</vt:lpstr>
      <vt:lpstr>Tema di Office</vt:lpstr>
      <vt:lpstr>1_Tema di Office</vt:lpstr>
      <vt:lpstr>Diapositiva think-cell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LICIA CRISCUOLO</cp:lastModifiedBy>
  <cp:revision>2</cp:revision>
  <dcterms:created xsi:type="dcterms:W3CDTF">2022-10-21T14:04:45Z</dcterms:created>
  <dcterms:modified xsi:type="dcterms:W3CDTF">2022-11-03T12:12:35Z</dcterms:modified>
</cp:coreProperties>
</file>